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7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662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76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2782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746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3701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188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8324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575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076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257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682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084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76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8688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708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084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FDBA3-243F-467E-A754-76CB90A980C5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3D2EFC0-3F97-40CB-BD6C-143BABFC76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431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Mairie@lezignan-corbieres.fr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B9CEFA-5C4F-36D8-C8BC-710755EE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7015" y="447130"/>
            <a:ext cx="8911687" cy="1303012"/>
          </a:xfrm>
        </p:spPr>
        <p:txBody>
          <a:bodyPr>
            <a:noAutofit/>
          </a:bodyPr>
          <a:lstStyle/>
          <a:p>
            <a:pPr algn="ctr"/>
            <a:br>
              <a:rPr lang="fr-FR" sz="2000" b="1" dirty="0"/>
            </a:br>
            <a:r>
              <a:rPr lang="fr-FR" sz="2400" b="1" dirty="0"/>
              <a:t>LA COMMISSION D’INDEMNISATION AMIABLE DES TRAVAUX PUBLICS – CHANTIER DU COURS DE LA RÉPUBLIQUE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7CDA6D8-6AF5-242C-4E83-5E69EE1C28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02989" y="2389239"/>
            <a:ext cx="4313864" cy="3844651"/>
          </a:xfrm>
        </p:spPr>
        <p:txBody>
          <a:bodyPr>
            <a:normAutofit/>
          </a:bodyPr>
          <a:lstStyle/>
          <a:p>
            <a:r>
              <a:rPr lang="fr-FR" sz="2300" dirty="0"/>
              <a:t>Pour quoi ?</a:t>
            </a:r>
          </a:p>
          <a:p>
            <a:pPr marL="0" indent="0">
              <a:buNone/>
            </a:pPr>
            <a:endParaRPr lang="fr-FR" sz="23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300" dirty="0"/>
              <a:t>Demander une réparation financière des troubles ayant pu être provoqués par les travaux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380E6E81-3A6E-8BB5-CBB1-A9E7AB6E9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7" y="2389239"/>
            <a:ext cx="4313864" cy="3844651"/>
          </a:xfrm>
        </p:spPr>
        <p:txBody>
          <a:bodyPr/>
          <a:lstStyle/>
          <a:p>
            <a:r>
              <a:rPr lang="fr-FR" sz="2300" dirty="0"/>
              <a:t>Pour qui ?</a:t>
            </a:r>
          </a:p>
          <a:p>
            <a:endParaRPr lang="fr-FR" sz="23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2300" dirty="0"/>
              <a:t>Professionnels intégrés dans le périmètre des travaux du Cours de la République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4735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269968-9C94-8E4D-3D78-1456002E4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19573"/>
            <a:ext cx="8911687" cy="840896"/>
          </a:xfrm>
        </p:spPr>
        <p:txBody>
          <a:bodyPr>
            <a:normAutofit/>
          </a:bodyPr>
          <a:lstStyle/>
          <a:p>
            <a:pPr algn="ctr"/>
            <a:r>
              <a:rPr lang="fr-FR" sz="2400" b="1" dirty="0"/>
              <a:t>MA DEMANDE D’INDEMNISATION…</a:t>
            </a:r>
            <a:br>
              <a:rPr lang="fr-FR" sz="2400" b="1" dirty="0"/>
            </a:br>
            <a:r>
              <a:rPr lang="fr-FR" sz="2400" b="1" dirty="0"/>
              <a:t>COMMENT ÇA MARCHE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AD6BD2-5CDD-F5D4-AF03-EB2415C3F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276" y="1260469"/>
            <a:ext cx="10802324" cy="5405801"/>
          </a:xfrm>
        </p:spPr>
        <p:txBody>
          <a:bodyPr/>
          <a:lstStyle/>
          <a:p>
            <a:pPr marL="457200" lvl="1" indent="0">
              <a:buNone/>
            </a:pPr>
            <a:endParaRPr lang="fr-FR" dirty="0"/>
          </a:p>
          <a:p>
            <a:pPr lvl="1"/>
            <a:r>
              <a:rPr lang="fr-FR" sz="2300" dirty="0"/>
              <a:t>Je retire un dossier sur place ou je le télécharge depuis le site internet de la Mairie</a:t>
            </a:r>
          </a:p>
          <a:p>
            <a:pPr marL="457200" lvl="1" indent="0">
              <a:buNone/>
            </a:pPr>
            <a:endParaRPr lang="fr-FR" sz="2300" dirty="0"/>
          </a:p>
          <a:p>
            <a:pPr lvl="1"/>
            <a:r>
              <a:rPr lang="fr-FR" sz="2300" dirty="0"/>
              <a:t>Ma demande doit concerner un </a:t>
            </a:r>
            <a:r>
              <a:rPr lang="fr-FR" sz="2300" u="sng" dirty="0"/>
              <a:t>trouble anormal et spécial</a:t>
            </a:r>
            <a:r>
              <a:rPr lang="fr-FR" sz="2300" dirty="0"/>
              <a:t> de mon activité à la suite des travaux en cours et non pas une baisse occasionnelle et passagère de mon chiffre d’affaires (qui pourrait être due à d’autres facteurs)</a:t>
            </a:r>
          </a:p>
          <a:p>
            <a:pPr marL="457200" lvl="1" indent="0">
              <a:buNone/>
            </a:pPr>
            <a:endParaRPr lang="fr-FR" sz="2300" dirty="0"/>
          </a:p>
          <a:p>
            <a:pPr lvl="1"/>
            <a:r>
              <a:rPr lang="fr-FR" sz="2300" dirty="0"/>
              <a:t>Je rassemble les documents demandés (</a:t>
            </a:r>
            <a:r>
              <a:rPr lang="fr-FR" sz="2300" u="sng" dirty="0"/>
              <a:t>tous les documents</a:t>
            </a:r>
            <a:r>
              <a:rPr lang="fr-FR" sz="23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04277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E873BF-BF30-A9F5-441F-B0A1AA77C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b="1" dirty="0"/>
              <a:t>MA DEMANDE D’INDEMNISATION…</a:t>
            </a:r>
            <a:br>
              <a:rPr lang="fr-FR" sz="2400" b="1" dirty="0"/>
            </a:br>
            <a:r>
              <a:rPr lang="fr-FR" sz="2400" b="1" dirty="0"/>
              <a:t>COMMENT ÇA MARCHE ?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59A97D-482F-5498-8C58-B1C73D539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2700" dirty="0"/>
              <a:t>Je peux me faire aider par des professionnels travaillant à la CCI de l’Aude et à  la CMA de l’Aude (coordonnées dans le dossier):</a:t>
            </a:r>
          </a:p>
          <a:p>
            <a:pPr marL="0" indent="0">
              <a:buNone/>
            </a:pPr>
            <a:endParaRPr lang="fr-FR" sz="2700" dirty="0"/>
          </a:p>
          <a:p>
            <a:pPr marL="0" indent="0">
              <a:buNone/>
            </a:pPr>
            <a:r>
              <a:rPr lang="fr-FR" sz="2700" dirty="0"/>
              <a:t>	-la Chambre de Commerce et d’Industrie de l’Aude : </a:t>
            </a:r>
          </a:p>
          <a:p>
            <a:pPr marL="0" indent="0">
              <a:buNone/>
            </a:pPr>
            <a:r>
              <a:rPr lang="fr-FR" sz="2700" b="1" dirty="0"/>
              <a:t>	Mme Carole BORDERIE</a:t>
            </a:r>
            <a:r>
              <a:rPr lang="fr-FR" sz="2700" dirty="0"/>
              <a:t>, Responsable Entreprises et Territoires</a:t>
            </a:r>
          </a:p>
          <a:p>
            <a:pPr marL="0" indent="0">
              <a:buNone/>
            </a:pPr>
            <a:r>
              <a:rPr lang="fr-FR" sz="2700" dirty="0"/>
              <a:t>	-la Chambre de Métiers et de l’Artisanat (CMA) de l’Aude : </a:t>
            </a:r>
          </a:p>
          <a:p>
            <a:pPr marL="0" indent="0">
              <a:buNone/>
            </a:pPr>
            <a:r>
              <a:rPr lang="fr-FR" sz="2700" b="1" dirty="0"/>
              <a:t>	M. Grégory ROURES</a:t>
            </a:r>
            <a:r>
              <a:rPr lang="fr-FR" sz="2700" dirty="0"/>
              <a:t>, Élu de la CMA de l’Aude</a:t>
            </a:r>
          </a:p>
          <a:p>
            <a:pPr marL="0" indent="0">
              <a:buNone/>
            </a:pPr>
            <a:endParaRPr lang="fr-FR" sz="2700" dirty="0"/>
          </a:p>
          <a:p>
            <a:r>
              <a:rPr lang="fr-FR" sz="2700" dirty="0"/>
              <a:t>J’envoie mon dossier </a:t>
            </a:r>
            <a:r>
              <a:rPr lang="fr-FR" sz="2700" b="1" dirty="0"/>
              <a:t>uniquement par mail, </a:t>
            </a:r>
            <a:r>
              <a:rPr lang="fr-FR" sz="2700" dirty="0"/>
              <a:t>accompagné de l’ensemble des documents avant le </a:t>
            </a:r>
            <a:r>
              <a:rPr lang="fr-FR" sz="2700" u="sng" dirty="0"/>
              <a:t>lundi 27 octobre 2025 </a:t>
            </a:r>
            <a:r>
              <a:rPr lang="fr-FR" sz="2700" dirty="0"/>
              <a:t>à minuit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178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9A2076-ED3E-CF6F-E33D-3EEEF73B0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371" y="279981"/>
            <a:ext cx="8911687" cy="8114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2400" b="1" dirty="0"/>
              <a:t>MA DEMANDE D’INDEMNISATION…</a:t>
            </a:r>
            <a:br>
              <a:rPr lang="fr-FR" sz="2400" b="1" dirty="0"/>
            </a:br>
            <a:r>
              <a:rPr lang="fr-FR" sz="2400" b="1" dirty="0"/>
              <a:t>COMMENT ÇA MARCHE ?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76F9A9-3B54-2FA1-C826-1773E9D71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767" y="1347537"/>
            <a:ext cx="11159613" cy="5230481"/>
          </a:xfrm>
        </p:spPr>
        <p:txBody>
          <a:bodyPr/>
          <a:lstStyle/>
          <a:p>
            <a:pPr algn="just"/>
            <a:r>
              <a:rPr lang="fr-FR" sz="2300" b="1" dirty="0"/>
              <a:t>1</a:t>
            </a:r>
            <a:r>
              <a:rPr lang="fr-FR" sz="2300" b="1" baseline="30000" dirty="0"/>
              <a:t>er</a:t>
            </a:r>
            <a:r>
              <a:rPr lang="fr-FR" sz="2300" b="1" dirty="0"/>
              <a:t> cas : </a:t>
            </a:r>
            <a:r>
              <a:rPr lang="fr-FR" sz="2300" dirty="0"/>
              <a:t>ma demande est examinée mais n’est pas recevable (documents manquants ou n’établissant pas la réalité du dommage, la baisse de chiffre d’affaires n’est pas attribuable aux travaux,…)</a:t>
            </a:r>
          </a:p>
          <a:p>
            <a:pPr lvl="1" algn="just"/>
            <a:r>
              <a:rPr lang="fr-FR" sz="2300" dirty="0"/>
              <a:t>Je suis averti par mail, courrier ou par téléphone</a:t>
            </a:r>
          </a:p>
          <a:p>
            <a:pPr marL="457200" lvl="1" indent="0" algn="just">
              <a:buNone/>
            </a:pPr>
            <a:endParaRPr lang="fr-FR" sz="2300" dirty="0"/>
          </a:p>
          <a:p>
            <a:pPr algn="just"/>
            <a:r>
              <a:rPr lang="fr-FR" sz="2300" b="1" dirty="0"/>
              <a:t>2</a:t>
            </a:r>
            <a:r>
              <a:rPr lang="fr-FR" sz="2300" b="1" baseline="30000" dirty="0"/>
              <a:t>ème</a:t>
            </a:r>
            <a:r>
              <a:rPr lang="fr-FR" sz="2300" b="1" dirty="0"/>
              <a:t> cas : </a:t>
            </a:r>
            <a:r>
              <a:rPr lang="fr-FR" sz="2300" dirty="0"/>
              <a:t>ma demande est examinée et est recevable :</a:t>
            </a:r>
            <a:endParaRPr lang="fr-FR" sz="2300" baseline="30000" dirty="0"/>
          </a:p>
          <a:p>
            <a:pPr lvl="1" algn="just"/>
            <a:r>
              <a:rPr lang="fr-FR" sz="2300" dirty="0"/>
              <a:t>La commission étudie les documents comptables et propose une indemnité financière pour compenser les dommages (avis)</a:t>
            </a:r>
          </a:p>
          <a:p>
            <a:pPr lvl="1" algn="just"/>
            <a:r>
              <a:rPr lang="fr-FR" sz="2300" dirty="0"/>
              <a:t>Le Conseil municipal lors de sa prochaine séance décide de l’indemnité finale en fonction de l’avis de la commission et fixe son montant définitif</a:t>
            </a:r>
          </a:p>
          <a:p>
            <a:pPr lvl="1" algn="just"/>
            <a:r>
              <a:rPr lang="fr-FR" sz="2300" dirty="0"/>
              <a:t>Je signe une transaction avec la commune</a:t>
            </a:r>
          </a:p>
          <a:p>
            <a:pPr lvl="1" algn="just"/>
            <a:endParaRPr lang="fr-FR" dirty="0"/>
          </a:p>
          <a:p>
            <a:pPr marL="457200" lvl="1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2001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9182CF-C3D3-9C60-7E02-E6F48CC86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103" y="329142"/>
            <a:ext cx="8911687" cy="982440"/>
          </a:xfrm>
        </p:spPr>
        <p:txBody>
          <a:bodyPr>
            <a:normAutofit/>
          </a:bodyPr>
          <a:lstStyle/>
          <a:p>
            <a:pPr algn="ctr"/>
            <a:r>
              <a:rPr lang="fr-FR" sz="2400" b="1" dirty="0"/>
              <a:t>MA DEMANDE D’INDEMNISATION…</a:t>
            </a:r>
            <a:br>
              <a:rPr lang="fr-FR" sz="2400" b="1" dirty="0"/>
            </a:br>
            <a:r>
              <a:rPr lang="fr-FR" sz="2400" b="1" dirty="0"/>
              <a:t>COMMENT ÇA MARCHE ?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7AB2BB-4B0F-BFAA-4D74-3F3B38142E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3394" y="1311582"/>
            <a:ext cx="10647106" cy="5040057"/>
          </a:xfrm>
        </p:spPr>
        <p:txBody>
          <a:bodyPr/>
          <a:lstStyle/>
          <a:p>
            <a:r>
              <a:rPr lang="fr-FR" sz="2300" b="1" dirty="0"/>
              <a:t>DATES À RETENIR :</a:t>
            </a:r>
          </a:p>
          <a:p>
            <a:endParaRPr lang="fr-FR" sz="2300" dirty="0"/>
          </a:p>
          <a:p>
            <a:pPr lvl="1" algn="just"/>
            <a:r>
              <a:rPr lang="fr-FR" sz="2300" dirty="0"/>
              <a:t>Lundi 27 octobre 2025 à minuit : date limite de dépôt du dossier par mail</a:t>
            </a:r>
          </a:p>
          <a:p>
            <a:pPr marL="457200" lvl="1" indent="0" algn="just">
              <a:buNone/>
            </a:pPr>
            <a:endParaRPr lang="fr-FR" sz="2300" dirty="0"/>
          </a:p>
          <a:p>
            <a:pPr lvl="1" algn="just"/>
            <a:r>
              <a:rPr lang="fr-FR" sz="2300" dirty="0"/>
              <a:t>2</a:t>
            </a:r>
            <a:r>
              <a:rPr lang="fr-FR" sz="2300" baseline="30000" dirty="0"/>
              <a:t>ème</a:t>
            </a:r>
            <a:r>
              <a:rPr lang="fr-FR" sz="2300" dirty="0"/>
              <a:t> période d’indemnisation retenue par la commission : du 16 septembre 2024 au 11 juillet 2025</a:t>
            </a:r>
          </a:p>
          <a:p>
            <a:pPr marL="457200" lvl="1" indent="0" algn="just">
              <a:buNone/>
            </a:pPr>
            <a:endParaRPr lang="fr-FR" sz="2300" dirty="0"/>
          </a:p>
          <a:p>
            <a:pPr lvl="1" algn="just"/>
            <a:r>
              <a:rPr lang="fr-FR" sz="2300" dirty="0"/>
              <a:t>Prochaine réunion de la commission : prévue au mois de novembre 2025</a:t>
            </a: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447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9182CF-C3D3-9C60-7E02-E6F48CC86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71337"/>
            <a:ext cx="8911687" cy="982440"/>
          </a:xfrm>
        </p:spPr>
        <p:txBody>
          <a:bodyPr>
            <a:normAutofit/>
          </a:bodyPr>
          <a:lstStyle/>
          <a:p>
            <a:pPr algn="ctr"/>
            <a:br>
              <a:rPr lang="fr-FR" sz="2400" dirty="0"/>
            </a:br>
            <a:r>
              <a:rPr lang="fr-FR" sz="2400" b="1" dirty="0"/>
              <a:t>COORDONNÉES UTILES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7AB2BB-4B0F-BFAA-4D74-3F3B38142E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7923" y="1606550"/>
            <a:ext cx="10912577" cy="4304672"/>
          </a:xfrm>
        </p:spPr>
        <p:txBody>
          <a:bodyPr/>
          <a:lstStyle/>
          <a:p>
            <a:pPr marL="457200" lvl="1" indent="0">
              <a:buNone/>
            </a:pPr>
            <a:endParaRPr lang="fr-FR" sz="2400" dirty="0"/>
          </a:p>
          <a:p>
            <a:pPr lvl="2"/>
            <a:r>
              <a:rPr lang="fr-FR" sz="2400" dirty="0"/>
              <a:t>Mairie de Lézignan-Corbières : 04.68.27.10.32.</a:t>
            </a:r>
          </a:p>
          <a:p>
            <a:pPr lvl="2"/>
            <a:r>
              <a:rPr lang="fr-FR" sz="2400" dirty="0">
                <a:hlinkClick r:id="rId2"/>
              </a:rPr>
              <a:t>Mairie@lezignan-corbieres.fr</a:t>
            </a:r>
            <a:endParaRPr lang="fr-FR" sz="2400" dirty="0"/>
          </a:p>
          <a:p>
            <a:pPr lvl="2"/>
            <a:endParaRPr lang="fr-FR" sz="2400" dirty="0"/>
          </a:p>
          <a:p>
            <a:pPr marL="914400" lvl="2" indent="0">
              <a:buNone/>
            </a:pPr>
            <a:endParaRPr lang="fr-FR" sz="2400" dirty="0"/>
          </a:p>
          <a:p>
            <a:pPr lvl="2"/>
            <a:r>
              <a:rPr lang="fr-FR" sz="2400" dirty="0"/>
              <a:t>CCI de l’Aude   : Mme BORDERIE – 04.68.42.75.92.</a:t>
            </a:r>
          </a:p>
          <a:p>
            <a:pPr lvl="2"/>
            <a:r>
              <a:rPr lang="fr-FR" sz="2400" dirty="0"/>
              <a:t>CMA de l’Aude : M. ROURES – 04.68.11.20.08.</a:t>
            </a:r>
          </a:p>
          <a:p>
            <a:pPr lvl="2"/>
            <a:endParaRPr lang="fr-FR" dirty="0"/>
          </a:p>
          <a:p>
            <a:pPr lvl="2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67894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</TotalTime>
  <Words>425</Words>
  <Application>Microsoft Office PowerPoint</Application>
  <PresentationFormat>Grand écran</PresentationFormat>
  <Paragraphs>48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Brin</vt:lpstr>
      <vt:lpstr> LA COMMISSION D’INDEMNISATION AMIABLE DES TRAVAUX PUBLICS – CHANTIER DU COURS DE LA RÉPUBLIQUE</vt:lpstr>
      <vt:lpstr>MA DEMANDE D’INDEMNISATION… COMMENT ÇA MARCHE ?</vt:lpstr>
      <vt:lpstr>MA DEMANDE D’INDEMNISATION… COMMENT ÇA MARCHE ?</vt:lpstr>
      <vt:lpstr>MA DEMANDE D’INDEMNISATION… COMMENT ÇA MARCHE ?</vt:lpstr>
      <vt:lpstr>MA DEMANDE D’INDEMNISATION… COMMENT ÇA MARCHE ?</vt:lpstr>
      <vt:lpstr> COORDONNÉES UTILES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Muriel Gauthier</dc:creator>
  <cp:lastModifiedBy>Muriel Gauthier</cp:lastModifiedBy>
  <cp:revision>58</cp:revision>
  <dcterms:created xsi:type="dcterms:W3CDTF">2024-07-05T08:25:27Z</dcterms:created>
  <dcterms:modified xsi:type="dcterms:W3CDTF">2025-09-18T14:14:56Z</dcterms:modified>
</cp:coreProperties>
</file>